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67" r:id="rId5"/>
    <p:sldId id="268" r:id="rId6"/>
    <p:sldId id="269" r:id="rId7"/>
    <p:sldId id="262" r:id="rId8"/>
    <p:sldId id="271" r:id="rId9"/>
    <p:sldId id="276" r:id="rId10"/>
    <p:sldId id="272" r:id="rId11"/>
    <p:sldId id="275" r:id="rId12"/>
    <p:sldId id="274" r:id="rId13"/>
    <p:sldId id="277" r:id="rId14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E57"/>
    <a:srgbClr val="184259"/>
    <a:srgbClr val="9C4E4E"/>
    <a:srgbClr val="700000"/>
    <a:srgbClr val="5E200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1" autoAdjust="0"/>
    <p:restoredTop sz="95952" autoAdjust="0"/>
  </p:normalViewPr>
  <p:slideViewPr>
    <p:cSldViewPr snapToGrid="0">
      <p:cViewPr varScale="1">
        <p:scale>
          <a:sx n="111" d="100"/>
          <a:sy n="111" d="100"/>
        </p:scale>
        <p:origin x="52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3966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194FFE89-DD1A-434A-B46E-FC0161681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05BBA22-1009-4062-B497-20D4D1F420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F30FA10-AEA9-4D1C-AF33-C0237F9F07F4}" type="datetime1">
              <a:rPr lang="it-IT" smtClean="0"/>
              <a:t>15/06/20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65305A3-EF7C-4109-870C-75957F87F8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5183E6-2BF7-4148-8288-DCAD651FB9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FCA6C9-E2E2-4922-B1A7-E6462166C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0596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EE685-0D30-4989-BD11-54BCFF470A35}" type="datetime1">
              <a:rPr lang="it-IT" smtClean="0"/>
              <a:pPr/>
              <a:t>15/06/20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C70E52-1238-4A7F-867E-2F90BFCA0D6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34581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825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dunque con questa tecnica le nostre maschere di partenza presenti nel </a:t>
            </a:r>
            <a:r>
              <a:rPr lang="it-IT" dirty="0" err="1"/>
              <a:t>dataset</a:t>
            </a:r>
            <a:r>
              <a:rPr lang="it-IT" dirty="0"/>
              <a:t> sono state trasformate in maschere binarie a 43 canali.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noProof="0" smtClean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2959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Le posso chiamare maschere?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0708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1653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Cucchiaio non viene rilevato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8818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6227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568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428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1812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5010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 anchor="ctr" anchorCtr="0">
            <a:normAutofit/>
          </a:bodyPr>
          <a:lstStyle>
            <a:lvl1pPr>
              <a:defRPr sz="300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685801" y="1869601"/>
            <a:ext cx="10840914" cy="3921600"/>
          </a:xfrm>
        </p:spPr>
        <p:txBody>
          <a:bodyPr rtlCol="0" anchor="t" anchorCtr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76580B-5FC5-4470-B8CF-7EB295DF8E52}" type="datetime1">
              <a:rPr lang="it-IT" noProof="0" smtClean="0"/>
              <a:t>15/06/20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28F7C25-BFB6-430F-87B6-7D0D2C74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2343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840913" cy="3124199"/>
          </a:xfrm>
        </p:spPr>
        <p:txBody>
          <a:bodyPr rtlCol="0" anchor="ctr">
            <a:normAutofit/>
          </a:bodyPr>
          <a:lstStyle>
            <a:lvl1pPr algn="l">
              <a:defRPr sz="3000" b="0" cap="none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685800" y="3733800"/>
            <a:ext cx="10840914" cy="20574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F4EC6C-F820-43BF-B855-B2BC3AF939B3}" type="datetime1">
              <a:rPr lang="it-IT" noProof="0" smtClean="0"/>
              <a:t>15/06/20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32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F9B8EF-41FF-40C4-B0E7-284FEA4509CF}" type="datetime1">
              <a:rPr lang="it-IT" noProof="0" smtClean="0"/>
              <a:t>15/06/20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1064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DF7881-F571-4D46-9E7A-2FB7CA954ABE}" type="datetime1">
              <a:rPr lang="it-IT" noProof="0" smtClean="0"/>
              <a:t>15/06/20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5370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1786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476500" y="2716272"/>
            <a:ext cx="8683625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76500" y="5137736"/>
            <a:ext cx="8683625" cy="73284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69FAB7D8-6E55-4BD4-AD3A-A60BF7DD655E}" type="datetime1">
              <a:rPr lang="it-IT" noProof="0" smtClean="0"/>
              <a:t>15/06/20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6293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52450" y="1874308"/>
            <a:ext cx="3814235" cy="1260000"/>
          </a:xfrm>
        </p:spPr>
        <p:txBody>
          <a:bodyPr rtlCol="0" anchor="ctr" anchorCtr="0">
            <a:noAutofit/>
          </a:bodyPr>
          <a:lstStyle>
            <a:lvl1pPr algn="r">
              <a:defRPr sz="3000" b="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648200" y="0"/>
            <a:ext cx="7543800" cy="6856214"/>
          </a:xfrm>
        </p:spPr>
        <p:txBody>
          <a:bodyPr rtlCol="0" anchor="ctr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552450" y="3134308"/>
            <a:ext cx="3814235" cy="20166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AE3B51-0931-4014-B82F-6A662BDBCD2F}" type="datetime1">
              <a:rPr lang="it-IT" noProof="0" smtClean="0"/>
              <a:t>15/06/20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0633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e descrizione del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840914" cy="1260000"/>
          </a:xfrm>
        </p:spPr>
        <p:txBody>
          <a:bodyPr rtlCol="0" anchor="ctr" anchorCtr="0">
            <a:normAutofit/>
          </a:bodyPr>
          <a:lstStyle>
            <a:lvl1pPr>
              <a:defRPr sz="300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85799" y="1881824"/>
            <a:ext cx="10840914" cy="1032826"/>
          </a:xfrm>
        </p:spPr>
        <p:txBody>
          <a:bodyPr rtlCol="0" anchor="t" anchorCtr="0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stili del testo dello schema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566A5B-F7EE-42CE-8779-B69FF7195412}" type="datetime1">
              <a:rPr lang="it-IT" noProof="0" smtClean="0"/>
              <a:t>15/06/20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47DAE59-9D63-4159-8F3E-560C31F19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6192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4249143D-80A5-4E4C-BBFD-F253500CE2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85799" y="2914650"/>
            <a:ext cx="10840914" cy="50212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stili del testo dello schema</a:t>
            </a:r>
          </a:p>
        </p:txBody>
      </p:sp>
      <p:sp>
        <p:nvSpPr>
          <p:cNvPr id="20" name="Segnaposto testo 5">
            <a:extLst>
              <a:ext uri="{FF2B5EF4-FFF2-40B4-BE49-F238E27FC236}">
                <a16:creationId xmlns:a16="http://schemas.microsoft.com/office/drawing/2014/main" id="{B06123F0-984B-4EF8-9945-3621C401B7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65366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sp>
        <p:nvSpPr>
          <p:cNvPr id="21" name="Segnaposto testo 5">
            <a:extLst>
              <a:ext uri="{FF2B5EF4-FFF2-40B4-BE49-F238E27FC236}">
                <a16:creationId xmlns:a16="http://schemas.microsoft.com/office/drawing/2014/main" id="{A669C074-A9BE-4B07-ACEE-3B34AAC8B9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48424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it-IT" noProof="0"/>
              <a:t>Fare clic per modificare stili del testo dello schema</a:t>
            </a:r>
          </a:p>
        </p:txBody>
      </p:sp>
      <p:sp>
        <p:nvSpPr>
          <p:cNvPr id="19" name="Segnaposto testo 5">
            <a:extLst>
              <a:ext uri="{FF2B5EF4-FFF2-40B4-BE49-F238E27FC236}">
                <a16:creationId xmlns:a16="http://schemas.microsoft.com/office/drawing/2014/main" id="{84A40D78-D6DD-41A7-A132-9D48DF8649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2308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sp>
        <p:nvSpPr>
          <p:cNvPr id="18" name="Segnaposto testo 5">
            <a:extLst>
              <a:ext uri="{FF2B5EF4-FFF2-40B4-BE49-F238E27FC236}">
                <a16:creationId xmlns:a16="http://schemas.microsoft.com/office/drawing/2014/main" id="{4A9CFAA7-850F-4C92-A9BE-56452E5CA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9250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CC5A0CF1-9FE7-4149-97DC-522163914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4248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3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57326" y="995967"/>
            <a:ext cx="6238874" cy="1260000"/>
          </a:xfrm>
        </p:spPr>
        <p:txBody>
          <a:bodyPr rtlCol="0" anchor="ctr" anchorCtr="0">
            <a:noAutofit/>
          </a:bodyPr>
          <a:lstStyle>
            <a:lvl1pPr algn="r">
              <a:defRPr sz="3000" b="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14" name="Segnaposto immagine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8014200" y="995968"/>
            <a:ext cx="3492000" cy="4866064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85849" y="2255967"/>
            <a:ext cx="6610351" cy="3476618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3BF4EC-E609-4A79-B934-9C8854EC47AE}" type="datetime1">
              <a:rPr lang="it-IT" noProof="0" smtClean="0"/>
              <a:t>15/06/20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6938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a destr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657974" y="995968"/>
            <a:ext cx="4848225" cy="1260000"/>
          </a:xfrm>
        </p:spPr>
        <p:txBody>
          <a:bodyPr rtlCol="0" anchor="ctr" anchorCtr="0">
            <a:normAutofit/>
          </a:bodyPr>
          <a:lstStyle>
            <a:lvl1pPr algn="l">
              <a:defRPr sz="3000" b="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14" name="Segnaposto immagine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727574" y="914400"/>
            <a:ext cx="5749425" cy="4818185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657974" y="2255968"/>
            <a:ext cx="4848225" cy="347661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7E7CE2-3E3D-4742-A57F-96F292E999DC}" type="datetime1">
              <a:rPr lang="it-IT" noProof="0" smtClean="0"/>
              <a:t>15/06/20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295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Casella di testo 14"/>
          <p:cNvSpPr txBox="1"/>
          <p:nvPr/>
        </p:nvSpPr>
        <p:spPr bwMode="white">
          <a:xfrm>
            <a:off x="1057124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1" name="Casella di testo 10"/>
          <p:cNvSpPr txBox="1"/>
          <p:nvPr/>
        </p:nvSpPr>
        <p:spPr bwMode="white">
          <a:xfrm>
            <a:off x="10026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1320801" y="609601"/>
            <a:ext cx="9550399" cy="2743199"/>
          </a:xfrm>
        </p:spPr>
        <p:txBody>
          <a:bodyPr rtlCol="0" anchor="ctr">
            <a:normAutofit/>
          </a:bodyPr>
          <a:lstStyle>
            <a:lvl1pPr algn="ctr">
              <a:defRPr sz="3000" b="0" i="1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3"/>
          </p:nvPr>
        </p:nvSpPr>
        <p:spPr>
          <a:xfrm>
            <a:off x="1426408" y="3352800"/>
            <a:ext cx="9339184" cy="3810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it-IT" noProof="0"/>
              <a:t>Fare clic per modificare stili del testo dello schema</a:t>
            </a:r>
          </a:p>
        </p:txBody>
      </p:sp>
      <p:sp>
        <p:nvSpPr>
          <p:cNvPr id="7" name="Rettangolo: Angoli arrotondati 6">
            <a:extLst>
              <a:ext uri="{FF2B5EF4-FFF2-40B4-BE49-F238E27FC236}">
                <a16:creationId xmlns:a16="http://schemas.microsoft.com/office/drawing/2014/main" id="{1AD7857E-8E0E-4AC1-ABDC-E42462C788DE}"/>
              </a:ext>
            </a:extLst>
          </p:cNvPr>
          <p:cNvSpPr/>
          <p:nvPr userDrawn="1"/>
        </p:nvSpPr>
        <p:spPr>
          <a:xfrm>
            <a:off x="1750844" y="3962401"/>
            <a:ext cx="8690313" cy="1908173"/>
          </a:xfrm>
          <a:prstGeom prst="roundRect">
            <a:avLst>
              <a:gd name="adj" fmla="val 6552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857375" y="4021138"/>
            <a:ext cx="8486775" cy="176053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5D075F-B65D-4A54-A326-C89999652CFC}" type="datetime1">
              <a:rPr lang="it-IT" noProof="0" smtClean="0"/>
              <a:t>15/06/20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534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1" y="609599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685799" y="1869599"/>
            <a:ext cx="5202071" cy="9162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85800" y="2870201"/>
            <a:ext cx="5202071" cy="2916000"/>
          </a:xfrm>
          <a:prstGeom prst="roundRect">
            <a:avLst>
              <a:gd name="adj" fmla="val 2496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98270" y="1869599"/>
            <a:ext cx="5228444" cy="9162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298270" y="2870201"/>
            <a:ext cx="5202071" cy="2916000"/>
          </a:xfrm>
          <a:prstGeom prst="roundRect">
            <a:avLst>
              <a:gd name="adj" fmla="val 2798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08FB15-E1FB-4F23-8911-D2FC1108CCB3}" type="datetime1">
              <a:rPr lang="it-IT" noProof="0" smtClean="0"/>
              <a:t>15/06/20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8031B0A9-3E16-4C5B-A6CE-045BCB91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3976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6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9" name="Rettangolo: Angoli arrotondati 8">
            <a:extLst>
              <a:ext uri="{FF2B5EF4-FFF2-40B4-BE49-F238E27FC236}">
                <a16:creationId xmlns:a16="http://schemas.microsoft.com/office/drawing/2014/main" id="{E44449DE-635B-4B23-9B8B-C95A5B8764DB}"/>
              </a:ext>
            </a:extLst>
          </p:cNvPr>
          <p:cNvSpPr/>
          <p:nvPr userDrawn="1"/>
        </p:nvSpPr>
        <p:spPr>
          <a:xfrm>
            <a:off x="663356" y="1790228"/>
            <a:ext cx="10863358" cy="4080348"/>
          </a:xfrm>
          <a:prstGeom prst="roundRect">
            <a:avLst>
              <a:gd name="adj" fmla="val 2634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685802" y="1869600"/>
            <a:ext cx="5040000" cy="3921601"/>
          </a:xfrm>
          <a:prstGeom prst="roundRect">
            <a:avLst>
              <a:gd name="adj" fmla="val 1970"/>
            </a:avLst>
          </a:prstGeom>
          <a:ln w="28575">
            <a:noFill/>
          </a:ln>
          <a:effectLst/>
        </p:spPr>
        <p:txBody>
          <a:bodyPr rtlCol="0" anchor="t" anchorCtr="0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488644" y="1869601"/>
            <a:ext cx="5040000" cy="3921600"/>
          </a:xfrm>
          <a:prstGeom prst="roundRect">
            <a:avLst>
              <a:gd name="adj" fmla="val 2211"/>
            </a:avLst>
          </a:prstGeom>
          <a:ln w="28575">
            <a:noFill/>
          </a:ln>
          <a:effectLst/>
        </p:spPr>
        <p:txBody>
          <a:bodyPr rtlCol="0" anchor="t" anchorCtr="0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6EC898-FFC6-47A0-904A-EFB0B1FE25BB}" type="datetime1">
              <a:rPr lang="it-IT" noProof="0" smtClean="0"/>
              <a:t>15/06/20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E8539E0A-8009-4A6E-A7A1-5AEFA5220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9691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5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white">
          <a:xfrm>
            <a:off x="685801" y="609600"/>
            <a:ext cx="10840914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white">
          <a:xfrm>
            <a:off x="685801" y="2142067"/>
            <a:ext cx="1084091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130CD048-5678-4F30-8046-CE59477BB3C0}" type="datetime1">
              <a:rPr lang="it-IT" noProof="0" smtClean="0"/>
              <a:t>15/06/20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09069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8" r:id="rId3"/>
    <p:sldLayoutId id="2147483679" r:id="rId4"/>
    <p:sldLayoutId id="2147483669" r:id="rId5"/>
    <p:sldLayoutId id="2147483680" r:id="rId6"/>
    <p:sldLayoutId id="2147483672" r:id="rId7"/>
    <p:sldLayoutId id="2147483665" r:id="rId8"/>
    <p:sldLayoutId id="2147483664" r:id="rId9"/>
    <p:sldLayoutId id="2147483671" r:id="rId10"/>
    <p:sldLayoutId id="2147483666" r:id="rId11"/>
    <p:sldLayoutId id="2147483667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1305F2-4D75-4D76-BA59-F00627AB8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876840" cy="1260000"/>
          </a:xfrm>
        </p:spPr>
        <p:txBody>
          <a:bodyPr rtlCol="0"/>
          <a:lstStyle/>
          <a:p>
            <a:r>
              <a:rPr lang="it-IT" dirty="0"/>
              <a:t>PREMESSA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CB4E0E-ECE5-4628-8AFC-87C9EFB08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10" y="3145342"/>
            <a:ext cx="10840914" cy="2799503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it-IT" sz="2000" dirty="0"/>
              <a:t>L’obiettivo di questo lavoro si concentra sulla segmentazione nell'elaborazione digitale. </a:t>
            </a:r>
          </a:p>
          <a:p>
            <a:pPr marL="0" indent="0" algn="just">
              <a:buNone/>
            </a:pPr>
            <a:r>
              <a:rPr lang="it-IT" sz="2000" dirty="0"/>
              <a:t>E’ un processo di suddivisione di un'immagine in regioni disgiunte ed omogenee,  impiegata per conseguire una rappresentazione più compatta, per estrarre degli oggetti e come strumento per lo studio delle immagini. </a:t>
            </a:r>
          </a:p>
          <a:p>
            <a:pPr marL="0" indent="0" algn="just">
              <a:buNone/>
            </a:pPr>
            <a:r>
              <a:rPr lang="it-IT" sz="2000" dirty="0"/>
              <a:t>Più specificatamente tratteremo la  segmentazione semantica che  si riferisce al processo di collegamento di ciascun pixel di un'immagine ad un'etichetta di classe (persone, macchina, fiore, oggetti) </a:t>
            </a:r>
          </a:p>
        </p:txBody>
      </p:sp>
      <p:pic>
        <p:nvPicPr>
          <p:cNvPr id="6" name="Immagine 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29552">
            <a:off x="8885828" y="671244"/>
            <a:ext cx="3406264" cy="211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5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E15AF3-BA90-A040-BB52-1DF61CFBE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3" y="99645"/>
            <a:ext cx="10840914" cy="1260000"/>
          </a:xfrm>
        </p:spPr>
        <p:txBody>
          <a:bodyPr/>
          <a:lstStyle/>
          <a:p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AE77BA-4D80-9C43-BDFF-906DE9075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956" y="856769"/>
            <a:ext cx="5202071" cy="263377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it-IT" dirty="0"/>
              <a:t>Il processo di segmentazione, partendo da un'immagine in ingresso, restituisce la stessa immagine con un'etichetta assegnata a ciascun pixel.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Al fine di codificare le etichette delle varie classi , nel nostro caso specifico, abbiamo fatto uso della codifica "</a:t>
            </a:r>
            <a:r>
              <a:rPr lang="it-IT" dirty="0" err="1"/>
              <a:t>one</a:t>
            </a:r>
            <a:r>
              <a:rPr lang="it-IT" dirty="0"/>
              <a:t> hot". </a:t>
            </a:r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41" y="3731601"/>
            <a:ext cx="4443102" cy="29162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ADA88F6-F47A-E741-8B05-6E314C97E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1767" y="680923"/>
            <a:ext cx="5228444" cy="2549770"/>
          </a:xfrm>
        </p:spPr>
        <p:txBody>
          <a:bodyPr/>
          <a:lstStyle/>
          <a:p>
            <a:pPr algn="just"/>
            <a:r>
              <a:rPr lang="it-IT" sz="2400" dirty="0"/>
              <a:t>Questa, in sostanza, mappa un numero intero positivo (l'id della classe) con un vettore che contiene solamente zeri eccetto nella cella puntata dall'indice corrispondente all'intero positivo che vogliamo codificare.</a:t>
            </a:r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121" y="3490546"/>
            <a:ext cx="1781740" cy="30506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348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cona colonna">
            <a:extLst>
              <a:ext uri="{FF2B5EF4-FFF2-40B4-BE49-F238E27FC236}">
                <a16:creationId xmlns:a16="http://schemas.microsoft.com/office/drawing/2014/main" id="{FC7E2CCC-C53E-454B-9DE0-F2484BA0F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66123" y="383023"/>
            <a:ext cx="1905000" cy="1905000"/>
          </a:xfrm>
          <a:prstGeom prst="rect">
            <a:avLst/>
          </a:prstGeom>
          <a:ln>
            <a:noFill/>
          </a:ln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635B398-1E7F-44AD-8356-8345134C9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374" y="448235"/>
            <a:ext cx="9896222" cy="1745044"/>
          </a:xfrm>
        </p:spPr>
        <p:txBody>
          <a:bodyPr rtlCol="0">
            <a:normAutofit/>
          </a:bodyPr>
          <a:lstStyle/>
          <a:p>
            <a:r>
              <a:rPr lang="it-IT" sz="4000" dirty="0" err="1"/>
              <a:t>Mission</a:t>
            </a:r>
            <a:r>
              <a:rPr lang="it-IT" sz="4000" dirty="0"/>
              <a:t>: </a:t>
            </a:r>
            <a:br>
              <a:rPr lang="it-IT" sz="4000" dirty="0"/>
            </a:br>
            <a:r>
              <a:rPr lang="it-IT" sz="4000" dirty="0"/>
              <a:t>“</a:t>
            </a:r>
            <a:r>
              <a:rPr lang="it-IT" sz="4000" dirty="0" err="1"/>
              <a:t>Tray</a:t>
            </a:r>
            <a:r>
              <a:rPr lang="it-IT" sz="4000" dirty="0"/>
              <a:t> </a:t>
            </a:r>
            <a:r>
              <a:rPr lang="it-IT" sz="4000" dirty="0" err="1"/>
              <a:t>Food</a:t>
            </a:r>
            <a:r>
              <a:rPr lang="it-IT" sz="4000" dirty="0"/>
              <a:t> </a:t>
            </a:r>
            <a:r>
              <a:rPr lang="it-IT" sz="4000" dirty="0" err="1"/>
              <a:t>segmentation</a:t>
            </a:r>
            <a:r>
              <a:rPr lang="it-IT" sz="3000" dirty="0"/>
              <a:t>”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52A3D91-AB3F-4EDF-B87E-FDDF6C5DC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12" y="2288023"/>
            <a:ext cx="5211269" cy="4046017"/>
          </a:xfrm>
        </p:spPr>
        <p:txBody>
          <a:bodyPr rtlCol="0">
            <a:normAutofit fontScale="25000" lnSpcReduction="20000"/>
          </a:bodyPr>
          <a:lstStyle/>
          <a:p>
            <a:pPr algn="just"/>
            <a:r>
              <a:rPr lang="it-IT" sz="7200" cap="none" dirty="0"/>
              <a:t>Classificare e segmentare gli oggetti che si trovano su un vassoio da mensa attraverso immagini che sono state elaborate e manipolate  con Photoshop.</a:t>
            </a:r>
          </a:p>
          <a:p>
            <a:pPr algn="just"/>
            <a:endParaRPr lang="it-IT" sz="7200" cap="none" dirty="0"/>
          </a:p>
          <a:p>
            <a:pPr algn="just"/>
            <a:r>
              <a:rPr lang="it-IT" sz="7200" cap="none" dirty="0"/>
              <a:t>Il </a:t>
            </a:r>
            <a:r>
              <a:rPr lang="it-IT" sz="7200" cap="none" dirty="0" err="1"/>
              <a:t>Dataset</a:t>
            </a:r>
            <a:r>
              <a:rPr lang="it-IT" sz="7200" cap="none" dirty="0"/>
              <a:t> “</a:t>
            </a:r>
            <a:r>
              <a:rPr lang="it-IT" sz="7200" cap="none" dirty="0" err="1"/>
              <a:t>trayDataset</a:t>
            </a:r>
            <a:r>
              <a:rPr lang="it-IT" sz="7200" cap="none" dirty="0"/>
              <a:t>” che ci è stato fornito è formato da :</a:t>
            </a:r>
          </a:p>
          <a:p>
            <a:pPr marL="857250" lvl="0" indent="-857250" algn="just">
              <a:buFont typeface="Arial" panose="020B0604020202020204" pitchFamily="34" charset="0"/>
              <a:buChar char="•"/>
            </a:pPr>
            <a:r>
              <a:rPr lang="it-IT" sz="7200" cap="none" dirty="0" err="1"/>
              <a:t>Xtrain</a:t>
            </a:r>
            <a:r>
              <a:rPr lang="it-IT" sz="7200" cap="none" dirty="0"/>
              <a:t>-composto da 17  immagini di  diversi vassoi che sono state rielaborate, ruotate e  capovolte generando un pacchetto di 1241 immagini totali ;</a:t>
            </a:r>
          </a:p>
          <a:p>
            <a:pPr marL="857250" lvl="0" indent="-857250" algn="just">
              <a:buFont typeface="Arial" panose="020B0604020202020204" pitchFamily="34" charset="0"/>
              <a:buChar char="•"/>
            </a:pPr>
            <a:r>
              <a:rPr lang="it-IT" sz="7200" cap="none" dirty="0" err="1"/>
              <a:t>yTrain</a:t>
            </a:r>
            <a:r>
              <a:rPr lang="it-IT" sz="7200" cap="none" dirty="0"/>
              <a:t> - </a:t>
            </a:r>
            <a:r>
              <a:rPr lang="it-IT" sz="7200" cap="none" dirty="0" err="1"/>
              <a:t>truth</a:t>
            </a:r>
            <a:r>
              <a:rPr lang="it-IT" sz="7200" cap="none" dirty="0"/>
              <a:t> </a:t>
            </a:r>
            <a:r>
              <a:rPr lang="it-IT" sz="7200" cap="none" dirty="0" err="1"/>
              <a:t>labels</a:t>
            </a:r>
            <a:r>
              <a:rPr lang="it-IT" sz="7200" cap="none" dirty="0"/>
              <a:t> for </a:t>
            </a:r>
            <a:r>
              <a:rPr lang="it-IT" sz="7200" cap="none" dirty="0" err="1"/>
              <a:t>XTrain</a:t>
            </a:r>
            <a:r>
              <a:rPr lang="it-IT" sz="7200" cap="none" dirty="0"/>
              <a:t>;</a:t>
            </a:r>
          </a:p>
          <a:p>
            <a:pPr marL="857250" lvl="0" indent="-857250" algn="just">
              <a:buFont typeface="Arial" panose="020B0604020202020204" pitchFamily="34" charset="0"/>
              <a:buChar char="•"/>
            </a:pPr>
            <a:r>
              <a:rPr lang="it-IT" sz="7200" cap="none" dirty="0" err="1"/>
              <a:t>XTest</a:t>
            </a:r>
            <a:r>
              <a:rPr lang="it-IT" sz="7200" cap="none" dirty="0"/>
              <a:t> - 8 immagini uniche di vassoi non presenti nel </a:t>
            </a:r>
            <a:r>
              <a:rPr lang="it-IT" sz="7200" cap="none" dirty="0" err="1"/>
              <a:t>XTrain</a:t>
            </a:r>
            <a:r>
              <a:rPr lang="it-IT" sz="7200" cap="none" dirty="0"/>
              <a:t> .</a:t>
            </a:r>
          </a:p>
          <a:p>
            <a:pPr marL="857250" lvl="0" indent="-857250" algn="just">
              <a:buFont typeface="Arial" panose="020B0604020202020204" pitchFamily="34" charset="0"/>
              <a:buChar char="•"/>
            </a:pPr>
            <a:r>
              <a:rPr lang="it-IT" sz="7200" cap="none" dirty="0" err="1"/>
              <a:t>yTest</a:t>
            </a:r>
            <a:r>
              <a:rPr lang="it-IT" sz="7200" cap="none" dirty="0"/>
              <a:t>: </a:t>
            </a:r>
            <a:r>
              <a:rPr lang="it-IT" sz="7200" cap="none" dirty="0" err="1"/>
              <a:t>truth</a:t>
            </a:r>
            <a:r>
              <a:rPr lang="it-IT" sz="7200" cap="none" dirty="0"/>
              <a:t> </a:t>
            </a:r>
            <a:r>
              <a:rPr lang="it-IT" sz="7200" cap="none" dirty="0" err="1"/>
              <a:t>labels</a:t>
            </a:r>
            <a:r>
              <a:rPr lang="it-IT" sz="7200" cap="none" dirty="0"/>
              <a:t> for </a:t>
            </a:r>
            <a:r>
              <a:rPr lang="it-IT" sz="7200" cap="none" dirty="0" err="1"/>
              <a:t>XTest</a:t>
            </a:r>
            <a:endParaRPr lang="it-IT" sz="7200" cap="none" dirty="0"/>
          </a:p>
          <a:p>
            <a:pPr rtl="0"/>
            <a:endParaRPr lang="it-IT" dirty="0"/>
          </a:p>
          <a:p>
            <a:pPr rtl="0"/>
            <a:endParaRPr lang="it-IT" dirty="0"/>
          </a:p>
        </p:txBody>
      </p:sp>
      <p:pic>
        <p:nvPicPr>
          <p:cNvPr id="7" name="Immagin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1"/>
          <a:stretch/>
        </p:blipFill>
        <p:spPr bwMode="auto">
          <a:xfrm>
            <a:off x="5447781" y="2288023"/>
            <a:ext cx="2975250" cy="24334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magine 7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5"/>
          <a:stretch/>
        </p:blipFill>
        <p:spPr bwMode="auto">
          <a:xfrm>
            <a:off x="9299380" y="2288023"/>
            <a:ext cx="2892620" cy="24334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reccia a destra 4"/>
          <p:cNvSpPr/>
          <p:nvPr/>
        </p:nvSpPr>
        <p:spPr>
          <a:xfrm>
            <a:off x="8537331" y="3508130"/>
            <a:ext cx="641838" cy="416413"/>
          </a:xfrm>
          <a:prstGeom prst="rightArrow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274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F32E04-E3CE-4175-B0D3-33D69BCB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707092"/>
            <a:ext cx="3814235" cy="1260000"/>
          </a:xfrm>
        </p:spPr>
        <p:txBody>
          <a:bodyPr rtlCol="0"/>
          <a:lstStyle/>
          <a:p>
            <a:r>
              <a:rPr lang="it-IT" sz="4000" dirty="0"/>
              <a:t>Baseline di progetto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A0452F-E4D7-4ED7-A292-A7A5A20AC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3412" y="3134307"/>
            <a:ext cx="3963273" cy="3242217"/>
          </a:xfrm>
        </p:spPr>
        <p:txBody>
          <a:bodyPr rtlCol="0">
            <a:normAutofit fontScale="55000" lnSpcReduction="20000"/>
          </a:bodyPr>
          <a:lstStyle/>
          <a:p>
            <a:pPr algn="just"/>
            <a:r>
              <a:rPr lang="it-IT" sz="2900" dirty="0"/>
              <a:t>Il notebook </a:t>
            </a:r>
            <a:r>
              <a:rPr lang="it-IT" sz="2900" dirty="0" err="1"/>
              <a:t>Tray</a:t>
            </a:r>
            <a:r>
              <a:rPr lang="it-IT" sz="2900" dirty="0"/>
              <a:t> </a:t>
            </a:r>
            <a:r>
              <a:rPr lang="it-IT" sz="2900" dirty="0" err="1"/>
              <a:t>Food</a:t>
            </a:r>
            <a:r>
              <a:rPr lang="it-IT" sz="2900" dirty="0"/>
              <a:t> </a:t>
            </a:r>
            <a:r>
              <a:rPr lang="it-IT" sz="2900" dirty="0" err="1"/>
              <a:t>Segmentation</a:t>
            </a:r>
            <a:r>
              <a:rPr lang="it-IT" sz="2900" dirty="0"/>
              <a:t>, reso disponibile su KAGGLE, ci ha fornito i risultati di una soluzione adottata attraverso l’utilizzo della rete </a:t>
            </a:r>
            <a:r>
              <a:rPr lang="it-IT" sz="2900" dirty="0" err="1"/>
              <a:t>Unet</a:t>
            </a:r>
            <a:r>
              <a:rPr lang="it-IT" sz="2900" dirty="0"/>
              <a:t> ottenendo i seguenti risultati:</a:t>
            </a:r>
          </a:p>
          <a:p>
            <a:pPr algn="just"/>
            <a:endParaRPr lang="it-IT" sz="2500" b="1" dirty="0"/>
          </a:p>
          <a:p>
            <a:pPr algn="just"/>
            <a:endParaRPr lang="it-IT" sz="2500" b="1" dirty="0"/>
          </a:p>
          <a:p>
            <a:pPr algn="just"/>
            <a:endParaRPr lang="it-IT" sz="2500" b="1" dirty="0"/>
          </a:p>
          <a:p>
            <a:pPr algn="just"/>
            <a:endParaRPr lang="it-IT" sz="2500" b="1" dirty="0"/>
          </a:p>
          <a:p>
            <a:pPr algn="just"/>
            <a:endParaRPr lang="it-IT" sz="2500" b="1" dirty="0"/>
          </a:p>
          <a:p>
            <a:pPr algn="just"/>
            <a:r>
              <a:rPr lang="it-IT" sz="2900" dirty="0"/>
              <a:t>Questo risultato è stato il nostro punto di partenza per migliorare le prestazioni</a:t>
            </a:r>
          </a:p>
        </p:txBody>
      </p:sp>
      <p:pic>
        <p:nvPicPr>
          <p:cNvPr id="6" name="Segnaposto contenuto 5" descr="Espressioni matematiche">
            <a:extLst>
              <a:ext uri="{FF2B5EF4-FFF2-40B4-BE49-F238E27FC236}">
                <a16:creationId xmlns:a16="http://schemas.microsoft.com/office/drawing/2014/main" id="{E4523323-1EB5-4AAF-95C6-A31523B3F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blackGray"/>
      </p:pic>
      <p:pic>
        <p:nvPicPr>
          <p:cNvPr id="7" name="Immagine 6"/>
          <p:cNvPicPr/>
          <p:nvPr/>
        </p:nvPicPr>
        <p:blipFill>
          <a:blip r:embed="rId5">
            <a:clrChange>
              <a:clrFrom>
                <a:srgbClr val="EFEEE9"/>
              </a:clrFrom>
              <a:clrTo>
                <a:srgbClr val="EFEEE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5" y="-746847"/>
            <a:ext cx="3381375" cy="2715260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886025" y="4174680"/>
            <a:ext cx="2888548" cy="9664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400" b="1" i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IoU</a:t>
            </a:r>
            <a:r>
              <a:rPr lang="it-IT" sz="44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: 0.9226</a:t>
            </a:r>
          </a:p>
          <a:p>
            <a:pPr algn="just">
              <a:lnSpc>
                <a:spcPct val="8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it-IT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96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DED3C6-003C-4A2D-B351-F00A04B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949" y="512390"/>
            <a:ext cx="6238874" cy="1260000"/>
          </a:xfrm>
        </p:spPr>
        <p:txBody>
          <a:bodyPr rtlCol="0"/>
          <a:lstStyle/>
          <a:p>
            <a:r>
              <a:rPr lang="it-IT" dirty="0"/>
              <a:t>Specifiche del Baseline di progetto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4FA16B2-6A61-4B79-B91C-B41F21F14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87271" y="2049321"/>
            <a:ext cx="8704729" cy="2538877"/>
          </a:xfrm>
        </p:spPr>
        <p:txBody>
          <a:bodyPr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it-IT" sz="2400" dirty="0"/>
              <a:t>L’utilizzo della Vgg16 come encoder sulla rete </a:t>
            </a:r>
            <a:r>
              <a:rPr lang="it-IT" sz="2400" dirty="0" err="1"/>
              <a:t>Unet</a:t>
            </a:r>
            <a:r>
              <a:rPr lang="it-IT" sz="2400" dirty="0"/>
              <a:t> ha consentito di raggiungere i risultati mostrati nelle precedente slide </a:t>
            </a:r>
          </a:p>
          <a:p>
            <a:endParaRPr lang="it-IT" dirty="0"/>
          </a:p>
        </p:txBody>
      </p:sp>
      <p:pic>
        <p:nvPicPr>
          <p:cNvPr id="6" name="Immagin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12" y="3592138"/>
            <a:ext cx="6120130" cy="2936875"/>
          </a:xfrm>
          <a:prstGeom prst="rect">
            <a:avLst/>
          </a:prstGeom>
        </p:spPr>
      </p:pic>
      <p:sp>
        <p:nvSpPr>
          <p:cNvPr id="3" name="Rettangolo arrotondato 2"/>
          <p:cNvSpPr/>
          <p:nvPr/>
        </p:nvSpPr>
        <p:spPr>
          <a:xfrm>
            <a:off x="1999129" y="4123765"/>
            <a:ext cx="286871" cy="184672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389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C826E-72DB-45B4-B092-DA86DA68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it-IT" sz="4000" dirty="0" err="1"/>
              <a:t>Step</a:t>
            </a:r>
            <a:r>
              <a:rPr lang="it-IT" sz="4000" dirty="0"/>
              <a:t> migliorativo </a:t>
            </a:r>
          </a:p>
        </p:txBody>
      </p:sp>
      <p:pic>
        <p:nvPicPr>
          <p:cNvPr id="24" name="Immagine 23" descr="icona calendario">
            <a:extLst>
              <a:ext uri="{FF2B5EF4-FFF2-40B4-BE49-F238E27FC236}">
                <a16:creationId xmlns:a16="http://schemas.microsoft.com/office/drawing/2014/main" id="{B83E2AB1-C03F-4257-9171-5FD5FA272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783" y="868126"/>
            <a:ext cx="742950" cy="74295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D935431-5E3F-4C1A-BED1-C5BC3D661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7336" y="2130426"/>
            <a:ext cx="9267093" cy="1705438"/>
          </a:xfrm>
        </p:spPr>
        <p:txBody>
          <a:bodyPr rtlCol="0"/>
          <a:lstStyle/>
          <a:p>
            <a:pPr algn="just">
              <a:lnSpc>
                <a:spcPct val="200000"/>
              </a:lnSpc>
            </a:pPr>
            <a:r>
              <a:rPr lang="it-IT" sz="2000" dirty="0"/>
              <a:t>Abbiamo  individuato il </a:t>
            </a:r>
            <a:r>
              <a:rPr lang="it-IT" sz="2000" dirty="0" err="1"/>
              <a:t>framework</a:t>
            </a:r>
            <a:r>
              <a:rPr lang="it-IT" sz="2000" dirty="0"/>
              <a:t> </a:t>
            </a:r>
            <a:r>
              <a:rPr lang="it-IT" sz="2000" dirty="0" err="1"/>
              <a:t>Segmentation</a:t>
            </a:r>
            <a:r>
              <a:rPr lang="it-IT" sz="2000" dirty="0"/>
              <a:t> </a:t>
            </a:r>
            <a:r>
              <a:rPr lang="it-IT" sz="2000" dirty="0" err="1"/>
              <a:t>Models</a:t>
            </a:r>
            <a:r>
              <a:rPr lang="it-IT" sz="2000" dirty="0"/>
              <a:t> basato sul </a:t>
            </a:r>
            <a:r>
              <a:rPr lang="it-IT" sz="2000" dirty="0" err="1"/>
              <a:t>framework</a:t>
            </a:r>
            <a:r>
              <a:rPr lang="it-IT" sz="2000" dirty="0"/>
              <a:t> </a:t>
            </a:r>
            <a:r>
              <a:rPr lang="it-IT" sz="2000" dirty="0" err="1"/>
              <a:t>Keras</a:t>
            </a:r>
            <a:r>
              <a:rPr lang="it-IT" sz="2000" dirty="0"/>
              <a:t> per la sua facilità d’utilizzo e per le sue varie  </a:t>
            </a:r>
            <a:r>
              <a:rPr lang="it-IT" sz="2000" dirty="0" err="1"/>
              <a:t>features</a:t>
            </a:r>
            <a:endParaRPr lang="it-IT" sz="2000" dirty="0"/>
          </a:p>
        </p:txBody>
      </p:sp>
      <p:pic>
        <p:nvPicPr>
          <p:cNvPr id="23" name="Immagine 2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11" y="4075930"/>
            <a:ext cx="6755427" cy="218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41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DED3C6-003C-4A2D-B351-F00A04B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949" y="512390"/>
            <a:ext cx="6238874" cy="1260000"/>
          </a:xfrm>
        </p:spPr>
        <p:txBody>
          <a:bodyPr rtlCol="0"/>
          <a:lstStyle/>
          <a:p>
            <a:r>
              <a:rPr lang="it-IT" dirty="0"/>
              <a:t>Il potenziale di </a:t>
            </a:r>
            <a:r>
              <a:rPr lang="it-IT" dirty="0" err="1"/>
              <a:t>framework</a:t>
            </a:r>
            <a:r>
              <a:rPr lang="it-IT" dirty="0"/>
              <a:t> </a:t>
            </a:r>
            <a:r>
              <a:rPr lang="it-IT" dirty="0" err="1"/>
              <a:t>segmentation</a:t>
            </a:r>
            <a:r>
              <a:rPr lang="it-IT" dirty="0"/>
              <a:t> model 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4FA16B2-6A61-4B79-B91C-B41F21F14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8847" y="2437187"/>
            <a:ext cx="6969929" cy="3476618"/>
          </a:xfrm>
        </p:spPr>
        <p:txBody>
          <a:bodyPr rtlCol="0"/>
          <a:lstStyle/>
          <a:p>
            <a:pPr algn="just">
              <a:lnSpc>
                <a:spcPct val="150000"/>
              </a:lnSpc>
            </a:pPr>
            <a:r>
              <a:rPr lang="it-IT" sz="2400" dirty="0"/>
              <a:t>Il </a:t>
            </a:r>
            <a:r>
              <a:rPr lang="it-IT" sz="2400" dirty="0" err="1"/>
              <a:t>framework</a:t>
            </a:r>
            <a:r>
              <a:rPr lang="it-IT" sz="2400" dirty="0"/>
              <a:t> fornisce una struttura base di  rete, sollevandoci della sua costruzione </a:t>
            </a:r>
            <a:r>
              <a:rPr lang="it-IT" sz="2400" dirty="0" err="1"/>
              <a:t>layer</a:t>
            </a:r>
            <a:r>
              <a:rPr lang="it-IT" sz="2400" dirty="0"/>
              <a:t> per </a:t>
            </a:r>
            <a:r>
              <a:rPr lang="it-IT" sz="2400" dirty="0" err="1"/>
              <a:t>layer</a:t>
            </a:r>
            <a:r>
              <a:rPr lang="it-IT" sz="2400" dirty="0"/>
              <a:t>,  permettendoci di invocarla semplicemente  con due righe di codice</a:t>
            </a:r>
          </a:p>
          <a:p>
            <a:endParaRPr lang="it-IT" dirty="0"/>
          </a:p>
        </p:txBody>
      </p:sp>
      <p:pic>
        <p:nvPicPr>
          <p:cNvPr id="5" name="Immagin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808" y="4668716"/>
            <a:ext cx="4900319" cy="133301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814754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BE71A9-3DD2-40A0-A793-8A327B78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973" y="740991"/>
            <a:ext cx="4848225" cy="1260000"/>
          </a:xfrm>
        </p:spPr>
        <p:txBody>
          <a:bodyPr rtlCol="0">
            <a:normAutofit/>
          </a:bodyPr>
          <a:lstStyle/>
          <a:p>
            <a:pPr rtl="0"/>
            <a:r>
              <a:rPr lang="it-IT" sz="3200" dirty="0"/>
              <a:t>4 modelli DI architettura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E3F3D3-E33B-4CC0-A31E-7554F6BAE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57974" y="2484568"/>
            <a:ext cx="4848225" cy="3719008"/>
          </a:xfrm>
        </p:spPr>
        <p:txBody>
          <a:bodyPr rtlCol="0">
            <a:normAutofit fontScale="47500" lnSpcReduction="20000"/>
          </a:bodyPr>
          <a:lstStyle/>
          <a:p>
            <a:pPr lvl="0"/>
            <a:r>
              <a:rPr lang="it-IT" sz="4400" dirty="0"/>
              <a:t>I modelli resi disponibili sono:</a:t>
            </a:r>
          </a:p>
          <a:p>
            <a:pPr lvl="0"/>
            <a:endParaRPr lang="it-IT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sz="4400" b="1" i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Unet</a:t>
            </a:r>
            <a:endParaRPr lang="it-IT" sz="4400" b="1" i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sz="44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FPN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sz="4400" b="1" i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LINKnet</a:t>
            </a:r>
            <a:endParaRPr lang="it-IT" sz="4400" b="1" i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sz="4400" b="1" i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PSPNet</a:t>
            </a:r>
            <a:endParaRPr lang="it-IT" sz="4400" b="1" i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just"/>
            <a:endParaRPr lang="it-IT" sz="4400" dirty="0"/>
          </a:p>
          <a:p>
            <a:pPr algn="just"/>
            <a:r>
              <a:rPr lang="it-IT" sz="4400" dirty="0"/>
              <a:t>Si  evidenzia la presenza della UNET, che ci ha permesso di ottenere i migliori risultati della nostra attività progettuale</a:t>
            </a:r>
          </a:p>
          <a:p>
            <a:pPr rtl="0"/>
            <a:endParaRPr lang="it-IT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7" r="453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3867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BE71A9-3DD2-40A0-A793-8A327B78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155" y="529975"/>
            <a:ext cx="8253044" cy="1260000"/>
          </a:xfrm>
        </p:spPr>
        <p:txBody>
          <a:bodyPr rtlCol="0">
            <a:normAutofit/>
          </a:bodyPr>
          <a:lstStyle/>
          <a:p>
            <a:r>
              <a:rPr lang="it-IT" dirty="0"/>
              <a:t>Le caratteristiche principali di </a:t>
            </a:r>
            <a:r>
              <a:rPr lang="it-IT" dirty="0" err="1"/>
              <a:t>framework</a:t>
            </a:r>
            <a:r>
              <a:rPr lang="it-IT" dirty="0"/>
              <a:t> </a:t>
            </a:r>
            <a:r>
              <a:rPr lang="it-IT" dirty="0" err="1"/>
              <a:t>segmentation</a:t>
            </a:r>
            <a:r>
              <a:rPr lang="it-IT" dirty="0"/>
              <a:t> model </a:t>
            </a:r>
          </a:p>
        </p:txBody>
      </p:sp>
      <p:pic>
        <p:nvPicPr>
          <p:cNvPr id="7" name="Immagin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319" y="2090447"/>
            <a:ext cx="4859193" cy="2510352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687515" y="4901272"/>
            <a:ext cx="68961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/>
              <a:t>La libreria è dotata di  25 </a:t>
            </a:r>
            <a:r>
              <a:rPr lang="it-IT" sz="2000" dirty="0" err="1"/>
              <a:t>backbone</a:t>
            </a:r>
            <a:r>
              <a:rPr lang="it-IT" sz="2000" dirty="0"/>
              <a:t> per ogni architettura e per ognuno di essi  rende disponibile dei  pesi </a:t>
            </a:r>
            <a:r>
              <a:rPr lang="it-IT" sz="2000" dirty="0" err="1"/>
              <a:t>pre</a:t>
            </a:r>
            <a:r>
              <a:rPr lang="it-IT" sz="2000" dirty="0"/>
              <a:t>-addestrati  che ci hanno concesso di procedere senza far ricorso a potenti hardware  e all’utilizzo di una  grossa mole di dati</a:t>
            </a:r>
          </a:p>
        </p:txBody>
      </p:sp>
    </p:spTree>
    <p:extLst>
      <p:ext uri="{BB962C8B-B14F-4D97-AF65-F5344CB8AC3E}">
        <p14:creationId xmlns:p14="http://schemas.microsoft.com/office/powerpoint/2010/main" val="4146340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1CE1DA-3FCD-4498-BCBB-3618ED94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it-IT" dirty="0"/>
              <a:t>Le </a:t>
            </a:r>
            <a:r>
              <a:rPr lang="it-IT" dirty="0" err="1"/>
              <a:t>Losses</a:t>
            </a:r>
            <a:r>
              <a:rPr lang="it-IT" dirty="0"/>
              <a:t> di </a:t>
            </a:r>
            <a:r>
              <a:rPr lang="it-IT" dirty="0" err="1"/>
              <a:t>framework</a:t>
            </a:r>
            <a:r>
              <a:rPr lang="it-IT" dirty="0"/>
              <a:t> </a:t>
            </a:r>
            <a:r>
              <a:rPr lang="it-IT" dirty="0" err="1"/>
              <a:t>segmentation</a:t>
            </a:r>
            <a:r>
              <a:rPr lang="it-IT" dirty="0"/>
              <a:t> model </a:t>
            </a:r>
          </a:p>
        </p:txBody>
      </p:sp>
      <p:pic>
        <p:nvPicPr>
          <p:cNvPr id="13" name="Immagine 12" descr="icona di carta e penna">
            <a:extLst>
              <a:ext uri="{FF2B5EF4-FFF2-40B4-BE49-F238E27FC236}">
                <a16:creationId xmlns:a16="http://schemas.microsoft.com/office/drawing/2014/main" id="{CE889C08-FD1F-4AE0-9D82-E718A6E92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309" y="1118003"/>
            <a:ext cx="814387" cy="814387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BECD2AB-7B57-4093-A2C5-E0BA92038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247" y="2185189"/>
            <a:ext cx="5202071" cy="3374040"/>
          </a:xfrm>
        </p:spPr>
        <p:txBody>
          <a:bodyPr rtlCol="0"/>
          <a:lstStyle/>
          <a:p>
            <a:pPr algn="just"/>
            <a:r>
              <a:rPr lang="it-IT" sz="2000" dirty="0"/>
              <a:t>Un’utile </a:t>
            </a:r>
            <a:r>
              <a:rPr lang="it-IT" sz="2000" dirty="0" err="1"/>
              <a:t>features</a:t>
            </a:r>
            <a:r>
              <a:rPr lang="it-IT" sz="2000" dirty="0"/>
              <a:t> del </a:t>
            </a:r>
            <a:r>
              <a:rPr lang="it-IT" sz="2000" dirty="0" err="1"/>
              <a:t>framework</a:t>
            </a:r>
            <a:r>
              <a:rPr lang="it-IT" sz="2000" dirty="0"/>
              <a:t> è  la definizione di alcune </a:t>
            </a:r>
            <a:r>
              <a:rPr lang="it-IT" sz="2000" dirty="0" err="1"/>
              <a:t>segmentation</a:t>
            </a:r>
            <a:r>
              <a:rPr lang="it-IT" sz="2000" dirty="0"/>
              <a:t> </a:t>
            </a:r>
            <a:r>
              <a:rPr lang="it-IT" sz="2000" dirty="0" err="1"/>
              <a:t>losses</a:t>
            </a:r>
            <a:r>
              <a:rPr lang="it-IT" sz="2000" dirty="0"/>
              <a:t> 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dirty="0" err="1"/>
              <a:t>Jaccard</a:t>
            </a:r>
            <a:endParaRPr lang="it-IT" sz="2000" dirty="0"/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Dice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it-IT" sz="2000" dirty="0" err="1"/>
              <a:t>Focal</a:t>
            </a:r>
            <a:endParaRPr lang="it-IT" sz="2000" dirty="0"/>
          </a:p>
          <a:p>
            <a:pPr algn="just"/>
            <a:r>
              <a:rPr lang="it-IT" sz="2000" dirty="0"/>
              <a:t> </a:t>
            </a:r>
          </a:p>
        </p:txBody>
      </p:sp>
      <p:pic>
        <p:nvPicPr>
          <p:cNvPr id="6" name="Immagin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848" y="3277918"/>
            <a:ext cx="4324350" cy="8648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52188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22736411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Default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104513_TF22736411" id="{77B4F02E-2082-4C16-88BE-3EF596424714}" vid="{2D6AC8E5-9E7E-4EB1-90C1-0558899DC8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BF972C-B81A-46A3-BFB2-A01F0B5DBC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3E21D3-7788-4819-8437-C5C4B0C5D46D}">
  <ds:schemaRefs>
    <ds:schemaRef ds:uri="http://schemas.microsoft.com/sharepoint/v3"/>
    <ds:schemaRef ds:uri="http://purl.org/dc/elements/1.1/"/>
    <ds:schemaRef ds:uri="http://schemas.microsoft.com/office/2006/metadata/properties"/>
    <ds:schemaRef ds:uri="http://www.w3.org/XML/1998/namespace"/>
    <ds:schemaRef ds:uri="fb0879af-3eba-417a-a55a-ffe6dcd6ca77"/>
    <ds:schemaRef ds:uri="6dc4bcd6-49db-4c07-9060-8acfc67cef9f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63CD11F-9FDB-4628-B708-63BFB2D681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tf22736411</Template>
  <TotalTime>0</TotalTime>
  <Words>525</Words>
  <Application>Microsoft Macintosh PowerPoint</Application>
  <PresentationFormat>Widescreen</PresentationFormat>
  <Paragraphs>62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tf22736411</vt:lpstr>
      <vt:lpstr>PREMESSA</vt:lpstr>
      <vt:lpstr>Mission:  “Tray Food segmentation”</vt:lpstr>
      <vt:lpstr>Baseline di progetto</vt:lpstr>
      <vt:lpstr>Specifiche del Baseline di progetto</vt:lpstr>
      <vt:lpstr>Step migliorativo </vt:lpstr>
      <vt:lpstr>Il potenziale di framework segmentation model </vt:lpstr>
      <vt:lpstr>4 modelli DI architettura</vt:lpstr>
      <vt:lpstr>Le caratteristiche principali di framework segmentation model </vt:lpstr>
      <vt:lpstr>Le Losses di framework segmentation model </vt:lpstr>
      <vt:lpstr>Pre-Processing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2020-06-10T13:32:08Z</dcterms:created>
  <dcterms:modified xsi:type="dcterms:W3CDTF">2020-06-15T17:53:01Z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